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456" r:id="rId6"/>
    <p:sldId id="476" r:id="rId7"/>
    <p:sldId id="484" r:id="rId8"/>
    <p:sldId id="485" r:id="rId9"/>
    <p:sldId id="3916" r:id="rId10"/>
    <p:sldId id="486" r:id="rId11"/>
    <p:sldId id="3915" r:id="rId12"/>
    <p:sldId id="3918" r:id="rId13"/>
    <p:sldId id="3919" r:id="rId14"/>
    <p:sldId id="3920" r:id="rId15"/>
    <p:sldId id="488" r:id="rId16"/>
    <p:sldId id="3921" r:id="rId17"/>
    <p:sldId id="3923" r:id="rId18"/>
    <p:sldId id="3924" r:id="rId19"/>
    <p:sldId id="3925" r:id="rId20"/>
    <p:sldId id="489" r:id="rId21"/>
    <p:sldId id="3926" r:id="rId22"/>
    <p:sldId id="490" r:id="rId23"/>
    <p:sldId id="491" r:id="rId24"/>
    <p:sldId id="492" r:id="rId25"/>
    <p:sldId id="3927" r:id="rId26"/>
    <p:sldId id="3913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7DE7F1"/>
    <a:srgbClr val="FDACCA"/>
    <a:srgbClr val="256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0" autoAdjust="0"/>
    <p:restoredTop sz="94737" autoAdjust="0"/>
  </p:normalViewPr>
  <p:slideViewPr>
    <p:cSldViewPr snapToGrid="0" showGuides="1">
      <p:cViewPr>
        <p:scale>
          <a:sx n="75" d="100"/>
          <a:sy n="75" d="100"/>
        </p:scale>
        <p:origin x="1236" y="690"/>
      </p:cViewPr>
      <p:guideLst>
        <p:guide orient="horz" pos="21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42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79F2B-1E6D-46D4-A255-5119AE41D6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A133C-6729-4A8F-BDEC-AE784DD25F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9C3C0-4FC7-433A-A1B2-141B1F0AEB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9C062-BF19-42A8-9274-929436AEB8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ags" Target="../tags/tag19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14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3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3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3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40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4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tags" Target="../tags/tag10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12711" y="492908"/>
            <a:ext cx="11193463" cy="7090559"/>
            <a:chOff x="512711" y="492908"/>
            <a:chExt cx="11193463" cy="7090559"/>
          </a:xfrm>
        </p:grpSpPr>
        <p:sp>
          <p:nvSpPr>
            <p:cNvPr id="8" name="矩形 7"/>
            <p:cNvSpPr/>
            <p:nvPr/>
          </p:nvSpPr>
          <p:spPr>
            <a:xfrm>
              <a:off x="512711" y="492908"/>
              <a:ext cx="11193463" cy="586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pic>
          <p:nvPicPr>
            <p:cNvPr id="9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481275" y="1385453"/>
              <a:ext cx="1229451" cy="11166578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4481195" y="932202"/>
            <a:ext cx="676819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基于卷积神经网络的情感脑电识别研究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69633" y="2685507"/>
            <a:ext cx="5367996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脑机接口应用与原理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  <a:p>
            <a:pPr algn="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人工智能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  <a:p>
            <a:pPr algn="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徐烨玮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  <a:p>
            <a:pPr algn="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22920212204255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68369" y="4610600"/>
            <a:ext cx="4216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汇报人：徐烨玮  时间：</a:t>
            </a:r>
            <a:r>
              <a: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2023.10.30</a:t>
            </a:r>
            <a:endParaRPr lang="zh-CN" altLang="en-US" sz="16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3824" y="1104059"/>
            <a:ext cx="5877565" cy="47020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8360" y="5051425"/>
            <a:ext cx="5321300" cy="1950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参考资料：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基于卷积神经网络的情感脑电识别研究_曾柏泉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https://zhuanlan.zhihu.com/p/156926543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https://www.zhihu.com/question/29366638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8946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54000" y="17544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210693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DE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特征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方法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17073" y="457659"/>
            <a:ext cx="6432625" cy="120032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566739" y="1617724"/>
            <a:ext cx="765048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理解：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差分熵代表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脑电信号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这个随机变量的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信息量大小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ex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信息量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大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-&gt;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脑信号活动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信息量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-&gt;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脑信号活动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弱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16" name="Oval 31"/>
          <p:cNvSpPr/>
          <p:nvPr>
            <p:custDataLst>
              <p:tags r:id="rId4"/>
            </p:custDataLst>
          </p:nvPr>
        </p:nvSpPr>
        <p:spPr>
          <a:xfrm>
            <a:off x="1378585" y="5035550"/>
            <a:ext cx="802640" cy="685165"/>
          </a:xfrm>
          <a:prstGeom prst="ellipse">
            <a:avLst/>
          </a:prstGeom>
          <a:solidFill>
            <a:srgbClr val="7DE7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7" tIns="34283" rIns="68567" bIns="34283" rtlCol="0" anchor="ctr"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优点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19" name="PA-文本框 6"/>
          <p:cNvSpPr txBox="1"/>
          <p:nvPr>
            <p:custDataLst>
              <p:tags r:id="rId5"/>
            </p:custDataLst>
          </p:nvPr>
        </p:nvSpPr>
        <p:spPr>
          <a:xfrm>
            <a:off x="2444115" y="4839970"/>
            <a:ext cx="1926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训练样本量小，计算量小，算法稳定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13" name="PA-文本框 6"/>
          <p:cNvSpPr txBox="1"/>
          <p:nvPr>
            <p:custDataLst>
              <p:tags r:id="rId6"/>
            </p:custDataLst>
          </p:nvPr>
        </p:nvSpPr>
        <p:spPr>
          <a:xfrm>
            <a:off x="7509510" y="4839970"/>
            <a:ext cx="19265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忽略了脑电数据样本的时域特征，完全根据数据分布情况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23" name="Oval 31"/>
          <p:cNvSpPr/>
          <p:nvPr>
            <p:custDataLst>
              <p:tags r:id="rId7"/>
            </p:custDataLst>
          </p:nvPr>
        </p:nvSpPr>
        <p:spPr>
          <a:xfrm>
            <a:off x="6456166" y="5035411"/>
            <a:ext cx="685191" cy="685369"/>
          </a:xfrm>
          <a:prstGeom prst="ellipse">
            <a:avLst/>
          </a:prstGeom>
          <a:solidFill>
            <a:srgbClr val="FDAC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7" tIns="34283" rIns="68567" bIns="34283" rtlCol="0" anchor="ctr"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缺点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ldLvl="0" animBg="1"/>
      <p:bldP spid="34" grpId="0"/>
      <p:bldP spid="16" grpId="0" bldLvl="0" animBg="1"/>
      <p:bldP spid="2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18786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814705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根据特征向量,使用</a:t>
            </a:r>
            <a:r>
              <a:rPr sz="2800" b="1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向量机</a:t>
            </a:r>
            <a:r>
              <a:rPr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作为分类器对其进行</a:t>
            </a:r>
            <a:r>
              <a:rPr sz="2800" b="1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分类</a:t>
            </a:r>
            <a:endParaRPr sz="2800" b="1" dirty="0">
              <a:solidFill>
                <a:srgbClr val="FF0000"/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800" y="1303655"/>
            <a:ext cx="2400935" cy="1775233"/>
            <a:chOff x="3448699" y="3244334"/>
            <a:chExt cx="2401125" cy="1533259"/>
          </a:xfrm>
        </p:grpSpPr>
        <p:sp>
          <p:nvSpPr>
            <p:cNvPr id="50" name="PA-文本框 42"/>
            <p:cNvSpPr txBox="1"/>
            <p:nvPr>
              <p:custDataLst>
                <p:tags r:id="rId3"/>
              </p:custDataLst>
            </p:nvPr>
          </p:nvSpPr>
          <p:spPr>
            <a:xfrm>
              <a:off x="3448699" y="3591304"/>
              <a:ext cx="2401125" cy="11862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lvl="0" algn="ctr">
                <a:lnSpc>
                  <a:spcPts val="25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向量机是一种</a:t>
              </a:r>
              <a:r>
                <a:rPr lang="zh-CN" altLang="en-US" sz="20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二分类模型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，根据不同的向量将其进行分类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  <p:sp>
          <p:nvSpPr>
            <p:cNvPr id="51" name="PA-文本框 6"/>
            <p:cNvSpPr txBox="1"/>
            <p:nvPr>
              <p:custDataLst>
                <p:tags r:id="rId4"/>
              </p:custDataLst>
            </p:nvPr>
          </p:nvSpPr>
          <p:spPr>
            <a:xfrm>
              <a:off x="3924271" y="3244334"/>
              <a:ext cx="1449979" cy="504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定义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06445" y="2652395"/>
            <a:ext cx="3185795" cy="2522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/>
              <a:t>工作原理</a:t>
            </a:r>
            <a:endParaRPr lang="zh-CN" altLang="en-US" sz="3200" b="1"/>
          </a:p>
          <a:p>
            <a:pPr algn="ctr"/>
            <a:r>
              <a:rPr lang="zh-CN" altLang="en-US"/>
              <a:t>通 过 核 函 数将 两 类数 据 特 征 空 间 投射 到 另一个 空 间， 找 到一个</a:t>
            </a:r>
            <a:r>
              <a:rPr lang="zh-CN" altLang="en-US">
                <a:solidFill>
                  <a:srgbClr val="FF0000"/>
                </a:solidFill>
              </a:rPr>
              <a:t> 超 平 面 </a:t>
            </a:r>
            <a:r>
              <a:rPr lang="zh-CN" altLang="en-US"/>
              <a:t>能 够 将 两 类样 本 </a:t>
            </a:r>
            <a:r>
              <a:rPr lang="zh-CN" altLang="en-US">
                <a:solidFill>
                  <a:srgbClr val="FF0000"/>
                </a:solidFill>
              </a:rPr>
              <a:t>分 离 在两 侧</a:t>
            </a:r>
            <a:r>
              <a:rPr lang="zh-CN" altLang="en-US"/>
              <a:t>， 并 使得 两 类样本 离 平 面 最 近 的 点到 超 平 面 的 </a:t>
            </a:r>
            <a:r>
              <a:rPr lang="zh-CN" altLang="en-US">
                <a:solidFill>
                  <a:srgbClr val="FF0000"/>
                </a:solidFill>
              </a:rPr>
              <a:t>距 离 </a:t>
            </a:r>
            <a:r>
              <a:rPr lang="zh-CN" altLang="en-US"/>
              <a:t>达 到 </a:t>
            </a:r>
            <a:r>
              <a:rPr lang="zh-CN" altLang="en-US">
                <a:solidFill>
                  <a:srgbClr val="FF0000"/>
                </a:solidFill>
              </a:rPr>
              <a:t>最 远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0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82460" y="1778000"/>
            <a:ext cx="4450080" cy="330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7534910" y="5331460"/>
            <a:ext cx="312737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/>
              <a:t>解释</a:t>
            </a:r>
            <a:endParaRPr lang="zh-CN" altLang="en-US" sz="3200" b="1"/>
          </a:p>
          <a:p>
            <a:r>
              <a:rPr lang="zh-CN" altLang="en-US"/>
              <a:t>将两类模型分得最开，区别</a:t>
            </a:r>
            <a:r>
              <a:rPr lang="zh-CN" altLang="en-US"/>
              <a:t>最明显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2475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2156" y="1178560"/>
            <a:ext cx="11447688" cy="5591004"/>
            <a:chOff x="372156" y="1178560"/>
            <a:chExt cx="11447688" cy="5591004"/>
          </a:xfrm>
        </p:grpSpPr>
        <p:sp>
          <p:nvSpPr>
            <p:cNvPr id="17" name="矩形 16"/>
            <p:cNvSpPr/>
            <p:nvPr/>
          </p:nvSpPr>
          <p:spPr>
            <a:xfrm>
              <a:off x="372156" y="1178560"/>
              <a:ext cx="11447688" cy="436165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pic>
          <p:nvPicPr>
            <p:cNvPr id="18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481275" y="571550"/>
              <a:ext cx="1229451" cy="11166578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1859940" y="2923814"/>
            <a:ext cx="6278880" cy="15684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4800" dirty="0">
                <a:latin typeface="Arial" panose="020B0604020202020204"/>
                <a:ea typeface="印品灵秀体（非商用）"/>
                <a:sym typeface="Arial" panose="020B0604020202020204"/>
              </a:rPr>
              <a:t>为何卷积神经网络可用</a:t>
            </a:r>
            <a:endParaRPr lang="zh-CN" altLang="en-US" sz="4800" dirty="0"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algn="l"/>
            <a:r>
              <a:rPr lang="zh-CN" altLang="en-US" sz="4800" dirty="0">
                <a:latin typeface="Arial" panose="020B0604020202020204"/>
                <a:ea typeface="印品灵秀体（非商用）"/>
                <a:sym typeface="Arial" panose="020B0604020202020204"/>
              </a:rPr>
              <a:t>于分析脑电信号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97745" y="2092817"/>
            <a:ext cx="2643505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PART 03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8006">
            <a:off x="7001722" y="1286602"/>
            <a:ext cx="4985822" cy="3491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2120" y="396875"/>
            <a:ext cx="4231640" cy="1054100"/>
            <a:chOff x="5167313" y="2519363"/>
            <a:chExt cx="5805487" cy="1500187"/>
          </a:xfrm>
        </p:grpSpPr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5167313" y="2519363"/>
              <a:ext cx="5805487" cy="1500187"/>
            </a:xfrm>
            <a:prstGeom prst="rect">
              <a:avLst/>
            </a:prstGeom>
            <a:blipFill>
              <a:blip r:embed="rId3"/>
              <a:stretch>
                <a:fillRect t="-3137" b="-3137"/>
              </a:stretch>
            </a:blip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  <p:sp>
          <p:nvSpPr>
            <p:cNvPr id="13" name="TextBox 23"/>
            <p:cNvSpPr>
              <a:spLocks noChangeArrowheads="1"/>
            </p:cNvSpPr>
            <p:nvPr/>
          </p:nvSpPr>
          <p:spPr bwMode="auto">
            <a:xfrm>
              <a:off x="5627292" y="3000145"/>
              <a:ext cx="5335926" cy="83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sym typeface="Arial" panose="020B0604020202020204"/>
                </a:rPr>
                <a:t>什么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sym typeface="Arial" panose="020B0604020202020204"/>
                </a:rPr>
                <a:t>是卷积神经网络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</p:grpSp>
      <p:sp>
        <p:nvSpPr>
          <p:cNvPr id="15" name="TextBox 26"/>
          <p:cNvSpPr>
            <a:spLocks noChangeArrowheads="1"/>
          </p:cNvSpPr>
          <p:nvPr/>
        </p:nvSpPr>
        <p:spPr bwMode="auto">
          <a:xfrm>
            <a:off x="354965" y="4504690"/>
            <a:ext cx="11095990" cy="150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indent="0" defTabSz="45720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卷积神经网络是一种深度学习模型或类似于人工神经网络的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多层感知器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，常用来分析视觉图像。卷积神经网络依旧是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神经网络，只是层的功能和形式做了变化，可以说是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传统神经网络的一个改进</a:t>
            </a:r>
            <a:endParaRPr lang="zh-CN" altLang="en-US" dirty="0">
              <a:solidFill>
                <a:srgbClr val="FF0000"/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6255" y="4196080"/>
            <a:ext cx="2010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神经网络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65035" y="4290060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卷积神经网络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54000" y="2059305"/>
            <a:ext cx="620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平铺数据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778635" y="152590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激活函数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7400" y="1990090"/>
            <a:ext cx="3521710" cy="197548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5565775" y="304800"/>
            <a:ext cx="5885180" cy="3891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18786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卷积神经网络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构成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cxnSp>
        <p:nvCxnSpPr>
          <p:cNvPr id="9" name="Straight Connector 86"/>
          <p:cNvCxnSpPr/>
          <p:nvPr/>
        </p:nvCxnSpPr>
        <p:spPr>
          <a:xfrm>
            <a:off x="6087109" y="2222053"/>
            <a:ext cx="0" cy="29241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" name="Straight Connector 87"/>
          <p:cNvCxnSpPr/>
          <p:nvPr/>
        </p:nvCxnSpPr>
        <p:spPr>
          <a:xfrm>
            <a:off x="8722359" y="2222053"/>
            <a:ext cx="0" cy="28352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1" name="Straight Connector 88"/>
          <p:cNvCxnSpPr/>
          <p:nvPr/>
        </p:nvCxnSpPr>
        <p:spPr>
          <a:xfrm>
            <a:off x="3449954" y="2222053"/>
            <a:ext cx="0" cy="29241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2" name="PA-椭圆 1"/>
          <p:cNvSpPr/>
          <p:nvPr>
            <p:custDataLst>
              <p:tags r:id="rId3"/>
            </p:custDataLst>
          </p:nvPr>
        </p:nvSpPr>
        <p:spPr>
          <a:xfrm>
            <a:off x="4225289" y="1927413"/>
            <a:ext cx="1084580" cy="1084580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cs typeface="方正黑体简体" panose="02010601030101010101" pitchFamily="2" charset="-122"/>
              <a:sym typeface="Arial" panose="020B0604020202020204"/>
            </a:endParaRPr>
          </a:p>
        </p:txBody>
      </p:sp>
      <p:sp>
        <p:nvSpPr>
          <p:cNvPr id="23" name="PA-椭圆 26"/>
          <p:cNvSpPr/>
          <p:nvPr>
            <p:custDataLst>
              <p:tags r:id="rId4"/>
            </p:custDataLst>
          </p:nvPr>
        </p:nvSpPr>
        <p:spPr>
          <a:xfrm>
            <a:off x="6811644" y="1927413"/>
            <a:ext cx="1084580" cy="1084580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cs typeface="方正黑体简体" panose="02010601030101010101" pitchFamily="2" charset="-122"/>
              <a:sym typeface="Arial" panose="020B0604020202020204"/>
            </a:endParaRPr>
          </a:p>
        </p:txBody>
      </p:sp>
      <p:sp>
        <p:nvSpPr>
          <p:cNvPr id="24" name="PA-椭圆 27"/>
          <p:cNvSpPr/>
          <p:nvPr>
            <p:custDataLst>
              <p:tags r:id="rId5"/>
            </p:custDataLst>
          </p:nvPr>
        </p:nvSpPr>
        <p:spPr>
          <a:xfrm>
            <a:off x="9498329" y="1927413"/>
            <a:ext cx="1084580" cy="1084580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cs typeface="方正黑体简体" panose="02010601030101010101" pitchFamily="2" charset="-122"/>
              <a:sym typeface="Arial" panose="020B0604020202020204"/>
            </a:endParaRPr>
          </a:p>
        </p:txBody>
      </p:sp>
      <p:sp>
        <p:nvSpPr>
          <p:cNvPr id="25" name="PA-椭圆 28"/>
          <p:cNvSpPr/>
          <p:nvPr>
            <p:custDataLst>
              <p:tags r:id="rId6"/>
            </p:custDataLst>
          </p:nvPr>
        </p:nvSpPr>
        <p:spPr>
          <a:xfrm>
            <a:off x="1568449" y="1927413"/>
            <a:ext cx="1084580" cy="1084580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cs typeface="方正黑体简体" panose="02010601030101010101" pitchFamily="2" charset="-122"/>
              <a:sym typeface="Arial" panose="020B060402020202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92457" y="3238272"/>
            <a:ext cx="1776774" cy="1986596"/>
            <a:chOff x="1092457" y="3238272"/>
            <a:chExt cx="1776774" cy="1986596"/>
          </a:xfrm>
        </p:grpSpPr>
        <p:sp>
          <p:nvSpPr>
            <p:cNvPr id="15" name="PA-文本框 79"/>
            <p:cNvSpPr txBox="1"/>
            <p:nvPr>
              <p:custDataLst>
                <p:tags r:id="rId7"/>
              </p:custDataLst>
            </p:nvPr>
          </p:nvSpPr>
          <p:spPr>
            <a:xfrm>
              <a:off x="1199599" y="3238272"/>
              <a:ext cx="1407795" cy="5835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cs typeface="方正黑体简体" panose="02010601030101010101" pitchFamily="2" charset="-122"/>
                  <a:sym typeface="Arial" panose="020B0604020202020204"/>
                </a:rPr>
                <a:t>输入层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方正黑体简体" panose="02010601030101010101" pitchFamily="2" charset="-122"/>
                <a:sym typeface="Arial" panose="020B0604020202020204"/>
              </a:endParaRPr>
            </a:p>
          </p:txBody>
        </p:sp>
        <p:sp>
          <p:nvSpPr>
            <p:cNvPr id="27" name="PA-文本框 42"/>
            <p:cNvSpPr txBox="1"/>
            <p:nvPr>
              <p:custDataLst>
                <p:tags r:id="rId8"/>
              </p:custDataLst>
            </p:nvPr>
          </p:nvSpPr>
          <p:spPr>
            <a:xfrm>
              <a:off x="1092457" y="3748493"/>
              <a:ext cx="1776774" cy="1476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对于图片来说就是二维的RGB图像输入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993033" y="3251502"/>
            <a:ext cx="1776774" cy="1981320"/>
            <a:chOff x="3993033" y="3251502"/>
            <a:chExt cx="1776774" cy="1981320"/>
          </a:xfrm>
        </p:grpSpPr>
        <p:sp>
          <p:nvSpPr>
            <p:cNvPr id="13" name="PA-文本框 75"/>
            <p:cNvSpPr txBox="1"/>
            <p:nvPr>
              <p:custDataLst>
                <p:tags r:id="rId9"/>
              </p:custDataLst>
            </p:nvPr>
          </p:nvSpPr>
          <p:spPr>
            <a:xfrm>
              <a:off x="4074477" y="3251502"/>
              <a:ext cx="1407795" cy="5835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600" b="1" kern="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紫水晶体" panose="02010601030101010101" pitchFamily="2" charset="-122"/>
                  <a:ea typeface="义启紫水晶体" panose="02010601030101010101" pitchFamily="2" charset="-122"/>
                  <a:cs typeface="方正黑体简体" panose="02010601030101010101" pitchFamily="2" charset="-122"/>
                </a:defRPr>
              </a:lvl1pPr>
            </a:lstStyle>
            <a:p>
              <a:pPr algn="ctr"/>
              <a:r>
                <a:rPr lang="zh-CN" altLang="en-US" sz="3200" dirty="0">
                  <a:latin typeface="Arial" panose="020B0604020202020204"/>
                  <a:ea typeface="印品灵秀体（非商用）"/>
                  <a:sym typeface="Arial" panose="020B0604020202020204"/>
                </a:rPr>
                <a:t>卷积层</a:t>
              </a:r>
              <a:endParaRPr lang="zh-CN" altLang="en-US" sz="3200" dirty="0"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  <p:sp>
          <p:nvSpPr>
            <p:cNvPr id="28" name="PA-文本框 42"/>
            <p:cNvSpPr txBox="1"/>
            <p:nvPr>
              <p:custDataLst>
                <p:tags r:id="rId10"/>
              </p:custDataLst>
            </p:nvPr>
          </p:nvSpPr>
          <p:spPr>
            <a:xfrm>
              <a:off x="3993033" y="3756447"/>
              <a:ext cx="1776774" cy="1476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根据</a:t>
              </a:r>
              <a:r>
                <a:rPr lang="zh-CN" altLang="en-US" sz="20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卷积核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对图像进行</a:t>
              </a:r>
              <a:r>
                <a:rPr lang="zh-CN" altLang="en-US" sz="20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矩阵运算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65547" y="3256507"/>
            <a:ext cx="1776774" cy="1948785"/>
            <a:chOff x="6465547" y="3256507"/>
            <a:chExt cx="1776774" cy="1948785"/>
          </a:xfrm>
        </p:grpSpPr>
        <p:sp>
          <p:nvSpPr>
            <p:cNvPr id="14" name="PA-文本框 77"/>
            <p:cNvSpPr txBox="1"/>
            <p:nvPr>
              <p:custDataLst>
                <p:tags r:id="rId11"/>
              </p:custDataLst>
            </p:nvPr>
          </p:nvSpPr>
          <p:spPr>
            <a:xfrm>
              <a:off x="6707191" y="3256507"/>
              <a:ext cx="1407795" cy="5835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600" b="1" kern="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紫水晶体" panose="02010601030101010101" pitchFamily="2" charset="-122"/>
                  <a:ea typeface="义启紫水晶体" panose="02010601030101010101" pitchFamily="2" charset="-122"/>
                  <a:cs typeface="方正黑体简体" panose="02010601030101010101" pitchFamily="2" charset="-122"/>
                </a:defRPr>
              </a:lvl1pPr>
            </a:lstStyle>
            <a:p>
              <a:r>
                <a:rPr lang="zh-CN" altLang="en-US" sz="3200" dirty="0">
                  <a:latin typeface="Arial" panose="020B0604020202020204"/>
                  <a:ea typeface="印品灵秀体（非商用）"/>
                  <a:sym typeface="Arial" panose="020B0604020202020204"/>
                </a:rPr>
                <a:t>池化层</a:t>
              </a:r>
              <a:endParaRPr lang="zh-CN" altLang="en-US" sz="3200" dirty="0"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  <p:sp>
          <p:nvSpPr>
            <p:cNvPr id="29" name="PA-文本框 42"/>
            <p:cNvSpPr txBox="1"/>
            <p:nvPr>
              <p:custDataLst>
                <p:tags r:id="rId12"/>
              </p:custDataLst>
            </p:nvPr>
          </p:nvSpPr>
          <p:spPr>
            <a:xfrm>
              <a:off x="6465547" y="3728917"/>
              <a:ext cx="1776774" cy="14763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对卷积层中提取的</a:t>
              </a:r>
              <a:r>
                <a:rPr lang="zh-CN" altLang="en-US" sz="20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特征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进行</a:t>
              </a:r>
              <a:r>
                <a:rPr lang="zh-CN" altLang="en-US" sz="20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挑选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85584" y="3245749"/>
            <a:ext cx="1843422" cy="1036253"/>
            <a:chOff x="9085584" y="3245749"/>
            <a:chExt cx="1843422" cy="1036253"/>
          </a:xfrm>
        </p:grpSpPr>
        <p:sp>
          <p:nvSpPr>
            <p:cNvPr id="21" name="PA-文本框 85"/>
            <p:cNvSpPr txBox="1"/>
            <p:nvPr>
              <p:custDataLst>
                <p:tags r:id="rId13"/>
              </p:custDataLst>
            </p:nvPr>
          </p:nvSpPr>
          <p:spPr>
            <a:xfrm>
              <a:off x="9085584" y="3245749"/>
              <a:ext cx="1816100" cy="5835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600" b="1" kern="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紫水晶体" panose="02010601030101010101" pitchFamily="2" charset="-122"/>
                  <a:ea typeface="义启紫水晶体" panose="02010601030101010101" pitchFamily="2" charset="-122"/>
                  <a:cs typeface="方正黑体简体" panose="02010601030101010101" pitchFamily="2" charset="-122"/>
                </a:defRPr>
              </a:lvl1pPr>
            </a:lstStyle>
            <a:p>
              <a:r>
                <a:rPr lang="zh-CN" altLang="en-US" sz="3200" dirty="0">
                  <a:latin typeface="Arial" panose="020B0604020202020204"/>
                  <a:ea typeface="印品灵秀体（非商用）"/>
                  <a:sym typeface="Arial" panose="020B0604020202020204"/>
                </a:rPr>
                <a:t>全输出层</a:t>
              </a:r>
              <a:endParaRPr lang="zh-CN" altLang="en-US" sz="3200" dirty="0"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  <p:sp>
          <p:nvSpPr>
            <p:cNvPr id="30" name="PA-文本框 42"/>
            <p:cNvSpPr txBox="1"/>
            <p:nvPr>
              <p:custDataLst>
                <p:tags r:id="rId14"/>
              </p:custDataLst>
            </p:nvPr>
          </p:nvSpPr>
          <p:spPr>
            <a:xfrm>
              <a:off x="9152232" y="3728917"/>
              <a:ext cx="1776774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得出结果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1517889" y="2313424"/>
            <a:ext cx="854412" cy="854412"/>
          </a:xfrm>
          <a:prstGeom prst="ellipse">
            <a:avLst/>
          </a:prstGeom>
          <a:blipFill>
            <a:blip r:embed="rId15"/>
            <a:stretch>
              <a:fillRect l="-548" r="-5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423729" y="2316847"/>
            <a:ext cx="854412" cy="854412"/>
          </a:xfrm>
          <a:prstGeom prst="ellipse">
            <a:avLst/>
          </a:prstGeom>
          <a:blipFill>
            <a:blip r:embed="rId16"/>
            <a:stretch>
              <a:fillRect l="-548" r="-5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37" name="椭圆 36"/>
          <p:cNvSpPr/>
          <p:nvPr/>
        </p:nvSpPr>
        <p:spPr>
          <a:xfrm flipH="1">
            <a:off x="7027674" y="2319180"/>
            <a:ext cx="854412" cy="854412"/>
          </a:xfrm>
          <a:prstGeom prst="ellipse">
            <a:avLst/>
          </a:prstGeom>
          <a:blipFill>
            <a:blip r:embed="rId17"/>
            <a:stretch>
              <a:fillRect l="-548" r="-5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38" name="椭圆 37"/>
          <p:cNvSpPr/>
          <p:nvPr/>
        </p:nvSpPr>
        <p:spPr>
          <a:xfrm flipH="1">
            <a:off x="9566423" y="2330913"/>
            <a:ext cx="854412" cy="854412"/>
          </a:xfrm>
          <a:prstGeom prst="ellipse">
            <a:avLst/>
          </a:prstGeom>
          <a:blipFill>
            <a:blip r:embed="rId15"/>
            <a:stretch>
              <a:fillRect l="-548" r="-5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bldLvl="0" animBg="1"/>
      <p:bldP spid="36" grpId="0" bldLvl="0" animBg="1"/>
      <p:bldP spid="37" grpId="0" bldLvl="0" animBg="1"/>
      <p:bldP spid="3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8946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*	3	1	2</a:t>
              </a:r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  <a:p>
              <a:pPr algn="ctr"/>
              <a:r>
                <a:rPr lang="zh-CN" altLang="en-US" sz="2400"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*	1	2	1</a:t>
              </a:r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  <a:p>
              <a:pPr algn="ctr"/>
              <a:r>
                <a:rPr lang="zh-CN" altLang="en-US" sz="2400"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*	2	0	1</a:t>
              </a:r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  <a:p>
              <a:pPr algn="ctr"/>
              <a:r>
                <a:rPr lang="zh-CN" altLang="en-US" sz="2400"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rPr>
                <a:t>*	*	*	*</a:t>
              </a:r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卷积神经网络卷积层运算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043566" y="2037593"/>
            <a:ext cx="2248042" cy="3496906"/>
          </a:xfrm>
          <a:prstGeom prst="rect">
            <a:avLst/>
          </a:prstGeom>
          <a:blipFill>
            <a:blip r:embed="rId1"/>
            <a:stretch>
              <a:fillRect t="-4503" b="-4503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13205" y="3328670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4 * 4 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图像</a:t>
            </a:r>
            <a:endParaRPr lang="zh-CN" altLang="en-US" sz="20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52950" y="327342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3*3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卷积核</a:t>
            </a:r>
            <a:endParaRPr lang="zh-CN" altLang="en-US" sz="2000"/>
          </a:p>
        </p:txBody>
      </p:sp>
      <p:graphicFrame>
        <p:nvGraphicFramePr>
          <p:cNvPr id="11" name="表格 10"/>
          <p:cNvGraphicFramePr/>
          <p:nvPr/>
        </p:nvGraphicFramePr>
        <p:xfrm>
          <a:off x="4326255" y="2654300"/>
          <a:ext cx="0" cy="533400"/>
        </p:xfrm>
        <a:graphic>
          <a:graphicData uri="http://schemas.openxmlformats.org/drawingml/2006/table">
            <a:tbl>
              <a:tblPr/>
              <a:tblGrid>
                <a:gridCol w="457200"/>
                <a:gridCol w="444500"/>
                <a:gridCol w="457200"/>
              </a:tblGrid>
              <a:tr h="1778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42950" y="4035425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计算蓝色坐标的值只要将黄色框内</a:t>
            </a:r>
            <a:r>
              <a:rPr lang="zh-CN" sz="24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相同位置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的图像的值和卷积核的值</a:t>
            </a:r>
            <a:r>
              <a:rPr lang="zh-CN" sz="24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相乘并累加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即可。</a:t>
            </a:r>
            <a:endParaRPr lang="zh-CN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endParaRPr lang="zh-CN" altLang="en-US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r>
              <a:rPr lang="en-US" altLang="zh-CN" b="0">
                <a:latin typeface="Calibri" panose="020F0502020204030204" pitchFamily="34" charset="0"/>
                <a:ea typeface="宋体" panose="02010600030101010101" pitchFamily="2" charset="-122"/>
              </a:rPr>
              <a:t>VAL = 3 * 0 + 1 * 1 + 2 * 2 +</a:t>
            </a:r>
            <a:endParaRPr lang="en-US" altLang="zh-CN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/>
            <a:r>
              <a:rPr lang="en-US" altLang="zh-CN" b="0">
                <a:latin typeface="Calibri" panose="020F0502020204030204" pitchFamily="34" charset="0"/>
                <a:ea typeface="宋体" panose="02010600030101010101" pitchFamily="2" charset="-122"/>
              </a:rPr>
              <a:t>  1 * 0 + 2 * 1 + 1 *2 +</a:t>
            </a:r>
            <a:endParaRPr lang="en-US" altLang="zh-CN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/>
            <a:r>
              <a:rPr lang="en-US" altLang="zh-CN" b="0">
                <a:latin typeface="Calibri" panose="020F0502020204030204" pitchFamily="34" charset="0"/>
                <a:ea typeface="宋体" panose="02010600030101010101" pitchFamily="2" charset="-122"/>
              </a:rPr>
              <a:t>  2 * 0 + 0 * 1 + 1 * 2</a:t>
            </a:r>
            <a:endParaRPr lang="en-US" altLang="zh-CN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5310" y="1069340"/>
            <a:ext cx="3891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计算出来的是</a:t>
            </a:r>
            <a:r>
              <a:rPr lang="zh-CN" altLang="en-US">
                <a:solidFill>
                  <a:srgbClr val="FF0000"/>
                </a:solidFill>
              </a:rPr>
              <a:t>特征值</a:t>
            </a:r>
            <a:r>
              <a:rPr lang="zh-CN" altLang="en-US"/>
              <a:t>，代表了图像局部的特征。</a:t>
            </a:r>
            <a:endParaRPr lang="zh-CN" altLang="en-US"/>
          </a:p>
        </p:txBody>
      </p:sp>
      <p:graphicFrame>
        <p:nvGraphicFramePr>
          <p:cNvPr id="14" name="表格 13"/>
          <p:cNvGraphicFramePr/>
          <p:nvPr>
            <p:custDataLst>
              <p:tags r:id="rId3"/>
            </p:custDataLst>
          </p:nvPr>
        </p:nvGraphicFramePr>
        <p:xfrm>
          <a:off x="666115" y="1909445"/>
          <a:ext cx="3081020" cy="1277620"/>
        </p:xfrm>
        <a:graphic>
          <a:graphicData uri="http://schemas.openxmlformats.org/drawingml/2006/table">
            <a:tbl>
              <a:tblPr/>
              <a:tblGrid>
                <a:gridCol w="682625"/>
                <a:gridCol w="747395"/>
                <a:gridCol w="770890"/>
                <a:gridCol w="880110"/>
              </a:tblGrid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*</a:t>
                      </a:r>
                      <a:endParaRPr lang="en-US" altLang="en-US" sz="11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*</a:t>
                      </a:r>
                      <a:endParaRPr lang="en-US" altLang="en-US" sz="11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*</a:t>
                      </a:r>
                      <a:endParaRPr lang="en-US" altLang="en-US" sz="11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*</a:t>
                      </a:r>
                      <a:endParaRPr lang="en-US" altLang="en-US" sz="11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*</a:t>
                      </a:r>
                      <a:endParaRPr lang="en-US" altLang="en-US" sz="11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*</a:t>
                      </a:r>
                      <a:endParaRPr lang="en-US" altLang="en-US" sz="11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*</a:t>
                      </a:r>
                      <a:endParaRPr lang="en-US" altLang="en-US" sz="11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204000" cy="702000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卷积神经网络池化层运算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043566" y="2037593"/>
            <a:ext cx="2248042" cy="3496906"/>
          </a:xfrm>
          <a:prstGeom prst="rect">
            <a:avLst/>
          </a:prstGeom>
          <a:blipFill>
            <a:blip r:embed="rId1"/>
            <a:stretch>
              <a:fillRect t="-4503" b="-4503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16000" y="876935"/>
            <a:ext cx="5080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做完卷积后，图像还是很大，就需要在红色范围内以一定标准取出一个值作为</a:t>
            </a:r>
            <a:r>
              <a:rPr lang="zh-CN" sz="20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降维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后特征图的值，可以取平均值，最大值，最小值等。</a:t>
            </a:r>
            <a:endParaRPr lang="zh-CN" altLang="en-US" sz="20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2805" y="2289810"/>
            <a:ext cx="4293870" cy="227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直接箭头连接符 11"/>
          <p:cNvCxnSpPr/>
          <p:nvPr/>
        </p:nvCxnSpPr>
        <p:spPr>
          <a:xfrm flipV="1">
            <a:off x="2597785" y="3850005"/>
            <a:ext cx="1880870" cy="1060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30630" y="5166360"/>
            <a:ext cx="67773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如此可以大大降低计算量，也可以避免过拟合。</a:t>
            </a:r>
            <a:endParaRPr lang="zh-CN" altLang="en-US" sz="24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卷积神经网络与脑电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信号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08724" y="1205984"/>
            <a:ext cx="3444240" cy="2820035"/>
            <a:chOff x="3448699" y="2907149"/>
            <a:chExt cx="3444240" cy="2820035"/>
          </a:xfrm>
        </p:grpSpPr>
        <p:sp>
          <p:nvSpPr>
            <p:cNvPr id="50" name="PA-文本框 42"/>
            <p:cNvSpPr txBox="1"/>
            <p:nvPr>
              <p:custDataLst>
                <p:tags r:id="rId3"/>
              </p:custDataLst>
            </p:nvPr>
          </p:nvSpPr>
          <p:spPr>
            <a:xfrm>
              <a:off x="3448699" y="3738999"/>
              <a:ext cx="3444240" cy="1988185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lvl="0" algn="ctr">
                <a:lnSpc>
                  <a:spcPts val="2500"/>
                </a:lnSpc>
                <a:defRPr/>
              </a:pPr>
              <a:r>
                <a:rPr lang="zh-CN" altLang="id-ID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卷积神经网络擅长于解决图像问题，而脑电信号可以用</a:t>
              </a:r>
              <a:r>
                <a:rPr lang="zh-CN" altLang="id-ID" sz="24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二维矩阵</a:t>
              </a:r>
              <a:r>
                <a:rPr lang="zh-CN" altLang="id-ID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来表达，和图像类似</a:t>
              </a:r>
              <a:endParaRPr lang="zh-CN" altLang="id-ID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  <p:sp>
          <p:nvSpPr>
            <p:cNvPr id="51" name="PA-文本框 6"/>
            <p:cNvSpPr txBox="1"/>
            <p:nvPr>
              <p:custDataLst>
                <p:tags r:id="rId4"/>
              </p:custDataLst>
            </p:nvPr>
          </p:nvSpPr>
          <p:spPr>
            <a:xfrm>
              <a:off x="3474099" y="2907149"/>
              <a:ext cx="34188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有</a:t>
              </a:r>
              <a:r>
                <a:rPr lang="zh-CN" altLang="en-US" sz="3600" b="1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相似</a:t>
              </a:r>
              <a:r>
                <a:rPr lang="zh-CN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之处</a:t>
              </a:r>
              <a:endPara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26685" y="2977634"/>
            <a:ext cx="3597275" cy="2762250"/>
            <a:chOff x="6013830" y="3170674"/>
            <a:chExt cx="3597275" cy="2762250"/>
          </a:xfrm>
        </p:grpSpPr>
        <p:sp>
          <p:nvSpPr>
            <p:cNvPr id="52" name="PA-文本框 42"/>
            <p:cNvSpPr txBox="1"/>
            <p:nvPr>
              <p:custDataLst>
                <p:tags r:id="rId5"/>
              </p:custDataLst>
            </p:nvPr>
          </p:nvSpPr>
          <p:spPr>
            <a:xfrm>
              <a:off x="6013830" y="3815834"/>
              <a:ext cx="3597275" cy="2117090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lvl="0" algn="ctr">
                <a:lnSpc>
                  <a:spcPts val="2500"/>
                </a:lnSpc>
                <a:defRPr/>
              </a:pPr>
              <a:r>
                <a:rPr lang="zh-CN" altLang="id-ID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通过若干个卷积层提取特征，</a:t>
              </a:r>
              <a:r>
                <a:rPr lang="zh-CN" altLang="id-ID" sz="24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省去了特征提取这一步</a:t>
              </a:r>
              <a:r>
                <a:rPr lang="zh-CN" altLang="id-ID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，将特征提取和分类这两个步骤</a:t>
              </a:r>
              <a:r>
                <a:rPr lang="zh-CN" altLang="id-ID" sz="24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合二为一</a:t>
              </a:r>
              <a:r>
                <a:rPr lang="zh-CN" altLang="id-ID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，可以带来性能上的提升</a:t>
              </a:r>
              <a:endParaRPr lang="zh-CN" altLang="id-ID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  <p:sp>
          <p:nvSpPr>
            <p:cNvPr id="53" name="PA-文本框 6"/>
            <p:cNvSpPr txBox="1"/>
            <p:nvPr>
              <p:custDataLst>
                <p:tags r:id="rId6"/>
              </p:custDataLst>
            </p:nvPr>
          </p:nvSpPr>
          <p:spPr>
            <a:xfrm>
              <a:off x="7087572" y="3170674"/>
              <a:ext cx="144997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优势</a:t>
              </a:r>
              <a:endPara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9043566" y="2037593"/>
            <a:ext cx="2248042" cy="3496906"/>
          </a:xfrm>
          <a:prstGeom prst="rect">
            <a:avLst/>
          </a:prstGeom>
          <a:blipFill>
            <a:blip r:embed="rId1"/>
            <a:stretch>
              <a:fillRect t="-4503" b="-4503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2475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2156" y="1178560"/>
            <a:ext cx="11447688" cy="5591004"/>
            <a:chOff x="372156" y="1178560"/>
            <a:chExt cx="11447688" cy="5591004"/>
          </a:xfrm>
        </p:grpSpPr>
        <p:sp>
          <p:nvSpPr>
            <p:cNvPr id="17" name="矩形 16"/>
            <p:cNvSpPr/>
            <p:nvPr/>
          </p:nvSpPr>
          <p:spPr>
            <a:xfrm>
              <a:off x="372156" y="1178560"/>
              <a:ext cx="11447688" cy="436165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pic>
          <p:nvPicPr>
            <p:cNvPr id="18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481275" y="571550"/>
              <a:ext cx="1229451" cy="11166578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1859940" y="2923814"/>
            <a:ext cx="6278880" cy="15684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4800" dirty="0">
                <a:latin typeface="Arial" panose="020B0604020202020204"/>
                <a:ea typeface="印品灵秀体（非商用）"/>
                <a:sym typeface="Arial" panose="020B0604020202020204"/>
              </a:rPr>
              <a:t>结合卷积神经网络的脑</a:t>
            </a:r>
            <a:endParaRPr lang="zh-CN" altLang="en-US" sz="4800" dirty="0"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algn="l"/>
            <a:r>
              <a:rPr lang="zh-CN" altLang="en-US" sz="4800" dirty="0">
                <a:latin typeface="Arial" panose="020B0604020202020204"/>
                <a:ea typeface="印品灵秀体（非商用）"/>
                <a:sym typeface="Arial" panose="020B0604020202020204"/>
              </a:rPr>
              <a:t>电信号分析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97745" y="2092817"/>
            <a:ext cx="2643505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PART 04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8006">
            <a:off x="7001722" y="1286602"/>
            <a:ext cx="4985822" cy="3491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第一层：卷积层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7540" y="1040765"/>
            <a:ext cx="8408670" cy="29400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909445" y="4252595"/>
            <a:ext cx="81280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输入样本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为</a:t>
            </a:r>
            <a:r>
              <a:rPr 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62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通道</a:t>
            </a:r>
            <a:r>
              <a:rPr 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100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采样点的数据 </a:t>
            </a:r>
            <a:r>
              <a:rPr lang="zh-CN" sz="24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输入矩阵</a:t>
            </a:r>
            <a:r>
              <a:rPr 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X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为</a:t>
            </a:r>
            <a:r>
              <a:rPr 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62 * 100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第一个卷积层用于</a:t>
            </a:r>
            <a:r>
              <a:rPr lang="zh-CN" sz="24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提取脑电数据时域特征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，有</a:t>
            </a:r>
            <a:r>
              <a:rPr 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10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个卷积核。</a:t>
            </a:r>
            <a:endParaRPr lang="zh-CN" sz="24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第二个卷积层用于</a:t>
            </a:r>
            <a:r>
              <a:rPr lang="zh-CN" sz="24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空间特征提取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，使用30个卷积核</a:t>
            </a:r>
            <a:endParaRPr lang="zh-CN" sz="24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该层用于</a:t>
            </a:r>
            <a:r>
              <a:rPr lang="zh-CN" altLang="en-US" sz="24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提取</a:t>
            </a:r>
            <a:r>
              <a:rPr lang="zh-CN" alt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脑电信号的</a:t>
            </a:r>
            <a:r>
              <a:rPr lang="zh-CN" altLang="en-US" sz="24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特征</a:t>
            </a:r>
            <a:r>
              <a:rPr lang="zh-CN" alt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zh-CN" altLang="en-US" sz="24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-8360"/>
            <a:ext cx="12064337" cy="6866360"/>
            <a:chOff x="0" y="-8360"/>
            <a:chExt cx="12064337" cy="686636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08329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pic>
          <p:nvPicPr>
            <p:cNvPr id="7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34886" y="-8360"/>
              <a:ext cx="1229451" cy="6866360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6273800" y="1865630"/>
            <a:ext cx="272351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1.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脑电信号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73800" y="3019425"/>
            <a:ext cx="415353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义启紫水晶体" panose="02010601030101010101" pitchFamily="2" charset="-122"/>
                <a:ea typeface="义启紫水晶体" panose="02010601030101010101" pitchFamily="2" charset="-122"/>
                <a:cs typeface="+mn-ea"/>
              </a:defRPr>
            </a:lvl1pPr>
          </a:lstStyle>
          <a:p>
            <a:r>
              <a:rPr lang="en-US" altLang="zh-CN" dirty="0">
                <a:latin typeface="Arial" panose="020B0604020202020204"/>
                <a:ea typeface="印品灵秀体（非商用）"/>
                <a:sym typeface="Arial" panose="020B0604020202020204"/>
              </a:rPr>
              <a:t>2.</a:t>
            </a:r>
            <a:r>
              <a:rPr lang="zh-CN" altLang="en-US" dirty="0">
                <a:latin typeface="Arial" panose="020B0604020202020204"/>
                <a:ea typeface="印品灵秀体（非商用）"/>
                <a:sym typeface="Arial" panose="020B0604020202020204"/>
              </a:rPr>
              <a:t>传统方法分析脑电信号</a:t>
            </a:r>
            <a:r>
              <a:rPr lang="en-US" altLang="zh-CN" dirty="0">
                <a:latin typeface="Arial" panose="020B0604020202020204"/>
                <a:ea typeface="印品灵秀体（非商用）"/>
                <a:sym typeface="Arial" panose="020B0604020202020204"/>
              </a:rPr>
              <a:t> </a:t>
            </a:r>
            <a:endParaRPr lang="en-US" altLang="zh-CN" dirty="0"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73800" y="4053840"/>
            <a:ext cx="4054475" cy="9531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义启紫水晶体" panose="02010601030101010101" pitchFamily="2" charset="-122"/>
                <a:ea typeface="义启紫水晶体" panose="02010601030101010101" pitchFamily="2" charset="-122"/>
                <a:cs typeface="+mn-ea"/>
              </a:defRPr>
            </a:lvl1pPr>
          </a:lstStyle>
          <a:p>
            <a:r>
              <a:rPr lang="en-US" altLang="zh-CN" dirty="0">
                <a:latin typeface="Arial" panose="020B0604020202020204"/>
                <a:ea typeface="印品灵秀体（非商用）"/>
                <a:sym typeface="Arial" panose="020B0604020202020204"/>
              </a:rPr>
              <a:t>3.</a:t>
            </a:r>
            <a:r>
              <a:rPr lang="zh-CN" altLang="en-US" dirty="0">
                <a:latin typeface="Arial" panose="020B0604020202020204"/>
                <a:ea typeface="印品灵秀体（非商用）"/>
                <a:sym typeface="Arial" panose="020B0604020202020204"/>
              </a:rPr>
              <a:t>为何卷积神经网络可用</a:t>
            </a:r>
            <a:endParaRPr lang="zh-CN" altLang="en-US" dirty="0"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r>
              <a:rPr lang="zh-CN" altLang="en-US" dirty="0">
                <a:latin typeface="Arial" panose="020B0604020202020204"/>
                <a:ea typeface="印品灵秀体（非商用）"/>
                <a:sym typeface="Arial" panose="020B0604020202020204"/>
              </a:rPr>
              <a:t>于分析</a:t>
            </a:r>
            <a:r>
              <a:rPr lang="zh-CN" altLang="en-US" dirty="0">
                <a:latin typeface="Arial" panose="020B0604020202020204"/>
                <a:ea typeface="印品灵秀体（非商用）"/>
                <a:sym typeface="Arial" panose="020B0604020202020204"/>
              </a:rPr>
              <a:t>脑电信号</a:t>
            </a:r>
            <a:endParaRPr lang="zh-CN" altLang="en-US" dirty="0"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73800" y="5345430"/>
            <a:ext cx="4054475" cy="9531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义启紫水晶体" panose="02010601030101010101" pitchFamily="2" charset="-122"/>
                <a:ea typeface="义启紫水晶体" panose="02010601030101010101" pitchFamily="2" charset="-122"/>
                <a:cs typeface="+mn-ea"/>
              </a:defRPr>
            </a:lvl1pPr>
          </a:lstStyle>
          <a:p>
            <a:r>
              <a:rPr lang="en-US" altLang="zh-CN" dirty="0">
                <a:latin typeface="Arial" panose="020B0604020202020204"/>
                <a:ea typeface="印品灵秀体（非商用）"/>
                <a:sym typeface="Arial" panose="020B0604020202020204"/>
              </a:rPr>
              <a:t>4.</a:t>
            </a:r>
            <a:r>
              <a:rPr lang="zh-CN" altLang="en-US" dirty="0">
                <a:latin typeface="Arial" panose="020B0604020202020204"/>
                <a:ea typeface="印品灵秀体（非商用）"/>
                <a:sym typeface="Arial" panose="020B0604020202020204"/>
              </a:rPr>
              <a:t>结合卷积神经网络的</a:t>
            </a:r>
            <a:r>
              <a:rPr lang="zh-CN" altLang="en-US" dirty="0">
                <a:latin typeface="Arial" panose="020B0604020202020204"/>
                <a:ea typeface="印品灵秀体（非商用）"/>
                <a:sym typeface="Arial" panose="020B0604020202020204"/>
              </a:rPr>
              <a:t>脑</a:t>
            </a:r>
            <a:endParaRPr lang="zh-CN" altLang="en-US" dirty="0"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r>
              <a:rPr lang="zh-CN" altLang="en-US" dirty="0">
                <a:latin typeface="Arial" panose="020B0604020202020204"/>
                <a:ea typeface="印品灵秀体（非商用）"/>
                <a:sym typeface="Arial" panose="020B0604020202020204"/>
              </a:rPr>
              <a:t>电信号</a:t>
            </a:r>
            <a:r>
              <a:rPr lang="zh-CN" altLang="en-US" dirty="0">
                <a:latin typeface="Arial" panose="020B0604020202020204"/>
                <a:ea typeface="印品灵秀体（非商用）"/>
                <a:sym typeface="Arial" panose="020B0604020202020204"/>
              </a:rPr>
              <a:t>分析</a:t>
            </a:r>
            <a:endParaRPr lang="zh-CN" altLang="en-US" dirty="0"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45071" y="4433145"/>
            <a:ext cx="1601721" cy="830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目 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6456">
            <a:off x="-472834" y="-1501229"/>
            <a:ext cx="5820451" cy="6791348"/>
          </a:xfrm>
          <a:prstGeom prst="rect">
            <a:avLst/>
          </a:prstGeom>
        </p:spPr>
      </p:pic>
      <p:sp>
        <p:nvSpPr>
          <p:cNvPr id="23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304292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第二层平均池化层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8340" y="1490345"/>
            <a:ext cx="10651490" cy="26314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239645" y="4809490"/>
            <a:ext cx="7418070" cy="93091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/>
            <a:r>
              <a:rPr lang="zh-CN" sz="2800" b="0">
                <a:latin typeface="Calibri" panose="020F0502020204030204" pitchFamily="34" charset="0"/>
                <a:ea typeface="宋体" panose="02010600030101010101" pitchFamily="2" charset="-122"/>
              </a:rPr>
              <a:t>平均池化层，对提取的特征进行</a:t>
            </a:r>
            <a:r>
              <a:rPr lang="zh-CN" sz="28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局部平均</a:t>
            </a:r>
            <a:r>
              <a:rPr lang="zh-CN" sz="2800" b="0"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zh-CN" altLang="en-US" sz="28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第三层：输出层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75740" y="1202055"/>
            <a:ext cx="9240520" cy="30670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122930" y="4785360"/>
            <a:ext cx="68218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最后一层是全连接器加上激活函数</a:t>
            </a:r>
            <a:endParaRPr lang="zh-CN" sz="24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进行</a:t>
            </a:r>
            <a:r>
              <a:rPr lang="zh-CN" altLang="en-US" sz="2400" b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结果的输出</a:t>
            </a:r>
            <a:endParaRPr lang="zh-CN" altLang="en-US" sz="2400" b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实现效果：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10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1132205"/>
            <a:ext cx="6140450" cy="48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6440805" y="1637665"/>
            <a:ext cx="3545205" cy="2234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zh-CN" sz="3200" b="0">
                <a:latin typeface="Calibri" panose="020F0502020204030204" pitchFamily="34" charset="0"/>
                <a:ea typeface="宋体" panose="02010600030101010101" pitchFamily="2" charset="-122"/>
              </a:rPr>
              <a:t>所有被试的总平均准确率为</a:t>
            </a:r>
            <a:r>
              <a:rPr lang="en-US" sz="3200" b="0">
                <a:latin typeface="Calibri" panose="020F0502020204030204" pitchFamily="34" charset="0"/>
                <a:ea typeface="宋体" panose="02010600030101010101" pitchFamily="2" charset="-122"/>
              </a:rPr>
              <a:t>73.75</a:t>
            </a:r>
            <a:r>
              <a:rPr lang="zh-CN" sz="3200" b="0">
                <a:latin typeface="Calibri" panose="020F0502020204030204" pitchFamily="34" charset="0"/>
                <a:ea typeface="宋体" panose="02010600030101010101" pitchFamily="2" charset="-122"/>
              </a:rPr>
              <a:t>最高可达</a:t>
            </a:r>
            <a:r>
              <a:rPr lang="en-US" sz="3200" b="0">
                <a:latin typeface="Calibri" panose="020F0502020204030204" pitchFamily="34" charset="0"/>
                <a:ea typeface="宋体" panose="02010600030101010101" pitchFamily="2" charset="-122"/>
              </a:rPr>
              <a:t>99.22</a:t>
            </a:r>
            <a:r>
              <a:rPr lang="zh-CN" sz="3200" b="0">
                <a:latin typeface="Calibri" panose="020F0502020204030204" pitchFamily="34" charset="0"/>
                <a:ea typeface="宋体" panose="02010600030101010101" pitchFamily="2" charset="-122"/>
              </a:rPr>
              <a:t>最低可达</a:t>
            </a:r>
            <a:r>
              <a:rPr lang="en-US" sz="3200" b="0">
                <a:latin typeface="Calibri" panose="020F0502020204030204" pitchFamily="34" charset="0"/>
                <a:ea typeface="宋体" panose="02010600030101010101" pitchFamily="2" charset="-122"/>
              </a:rPr>
              <a:t>37.10</a:t>
            </a:r>
            <a:endParaRPr lang="en-US" altLang="en-US" sz="32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12711" y="492908"/>
            <a:ext cx="11193463" cy="7090559"/>
            <a:chOff x="512711" y="492908"/>
            <a:chExt cx="11193463" cy="7090559"/>
          </a:xfrm>
        </p:grpSpPr>
        <p:sp>
          <p:nvSpPr>
            <p:cNvPr id="8" name="矩形 7"/>
            <p:cNvSpPr/>
            <p:nvPr/>
          </p:nvSpPr>
          <p:spPr>
            <a:xfrm>
              <a:off x="512711" y="492908"/>
              <a:ext cx="11193463" cy="586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pic>
          <p:nvPicPr>
            <p:cNvPr id="9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481275" y="1385453"/>
              <a:ext cx="1229451" cy="11166578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4754619" y="2497477"/>
            <a:ext cx="62299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感 谢 您 的 观看</a:t>
            </a:r>
            <a:endParaRPr lang="zh-CN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3824" y="1104059"/>
            <a:ext cx="5877565" cy="47020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2475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2156" y="1178560"/>
            <a:ext cx="11447688" cy="5591004"/>
            <a:chOff x="372156" y="1178560"/>
            <a:chExt cx="11447688" cy="5591004"/>
          </a:xfrm>
        </p:grpSpPr>
        <p:sp>
          <p:nvSpPr>
            <p:cNvPr id="17" name="矩形 16"/>
            <p:cNvSpPr/>
            <p:nvPr/>
          </p:nvSpPr>
          <p:spPr>
            <a:xfrm>
              <a:off x="372156" y="1178560"/>
              <a:ext cx="11447688" cy="436165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pic>
          <p:nvPicPr>
            <p:cNvPr id="18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481275" y="571550"/>
              <a:ext cx="1229451" cy="11166578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1859940" y="2923814"/>
            <a:ext cx="3855720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4800" b="1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脑电信号介绍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97745" y="2092817"/>
            <a:ext cx="267169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PART 01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8006">
            <a:off x="7001722" y="1286602"/>
            <a:ext cx="4985822" cy="3491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971165" y="681355"/>
            <a:ext cx="6570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</a:rPr>
              <a:t>脑电信号分为如下几个频段</a:t>
            </a:r>
            <a:endParaRPr lang="zh-CN" altLang="en-US" sz="4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4690" y="2891155"/>
            <a:ext cx="10396855" cy="34163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256155" y="1621790"/>
            <a:ext cx="59366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当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身体放松</a:t>
            </a:r>
            <a:r>
              <a:rPr lang="zh-CN" altLang="en-US">
                <a:sym typeface="+mn-ea"/>
              </a:rPr>
              <a:t>，眼睛闭上时产生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α波</a:t>
            </a:r>
            <a:r>
              <a:rPr lang="zh-CN" altLang="en-US">
                <a:sym typeface="+mn-ea"/>
              </a:rPr>
              <a:t>，并在睁眼瞬间消失</a:t>
            </a:r>
            <a:endParaRPr lang="zh-CN" altLang="en-US"/>
          </a:p>
          <a:p>
            <a:r>
              <a:rPr lang="zh-CN" altLang="en-US"/>
              <a:t>人在</a:t>
            </a:r>
            <a:r>
              <a:rPr lang="zh-CN" altLang="en-US">
                <a:solidFill>
                  <a:srgbClr val="FF0000"/>
                </a:solidFill>
              </a:rPr>
              <a:t>紧张刺激</a:t>
            </a:r>
            <a:r>
              <a:rPr lang="zh-CN" altLang="en-US"/>
              <a:t>时会产生</a:t>
            </a:r>
            <a:r>
              <a:rPr lang="zh-CN" altLang="en-US">
                <a:solidFill>
                  <a:srgbClr val="FF0000"/>
                </a:solidFill>
              </a:rPr>
              <a:t>β波</a:t>
            </a:r>
            <a:endParaRPr lang="zh-CN" altLang="en-US"/>
          </a:p>
          <a:p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产生困意</a:t>
            </a:r>
            <a:r>
              <a:rPr lang="zh-CN" altLang="en-US"/>
              <a:t>时产生</a:t>
            </a:r>
            <a:r>
              <a:rPr lang="zh-CN" altLang="en-US">
                <a:solidFill>
                  <a:srgbClr val="FF0000"/>
                </a:solidFill>
              </a:rPr>
              <a:t>θ波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而当进入</a:t>
            </a:r>
            <a:r>
              <a:rPr lang="zh-CN" altLang="en-US">
                <a:solidFill>
                  <a:srgbClr val="FF0000"/>
                </a:solidFill>
              </a:rPr>
              <a:t>深度睡眠</a:t>
            </a:r>
            <a:r>
              <a:rPr lang="zh-CN" altLang="en-US"/>
              <a:t>时产生</a:t>
            </a:r>
            <a:r>
              <a:rPr lang="zh-CN" altLang="en-US">
                <a:solidFill>
                  <a:srgbClr val="FF0000"/>
                </a:solidFill>
              </a:rPr>
              <a:t>δ波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γ波</a:t>
            </a:r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学习，记忆</a:t>
            </a:r>
            <a:r>
              <a:rPr lang="zh-CN" altLang="en-US"/>
              <a:t>非常重要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447800" y="1836738"/>
            <a:ext cx="4876800" cy="36496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10" name="TextBox 8"/>
          <p:cNvSpPr>
            <a:spLocks noChangeArrowheads="1"/>
          </p:cNvSpPr>
          <p:nvPr/>
        </p:nvSpPr>
        <p:spPr bwMode="auto">
          <a:xfrm>
            <a:off x="6866255" y="850900"/>
            <a:ext cx="4376420" cy="156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20204"/>
                <a:ea typeface="印品灵秀体（非商用）"/>
                <a:sym typeface="Arial" panose="020B0604020202020204"/>
              </a:rPr>
              <a:t>脑电信号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sym typeface="Arial" panose="020B0604020202020204"/>
              </a:rPr>
              <a:t>拥有多种频段，而且非平稳，动态变化，噪音干扰大，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/>
                <a:ea typeface="印品灵秀体（非商用）"/>
                <a:sym typeface="Arial" panose="020B0604020202020204"/>
              </a:rPr>
              <a:t>非常复杂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sym typeface="Arial" panose="020B0604020202020204"/>
              </a:rPr>
              <a:t>，因此识别和分析脑电信号就变得非常困难。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>
              <a:lnSpc>
                <a:spcPct val="150000"/>
              </a:lnSpc>
              <a:buNone/>
              <a:defRPr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脑电波的每个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频段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都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代表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特定部分大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脑活动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，而其电信号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特征，如信号强弱，变化大小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包含很多信息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。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None/>
              <a:defRPr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为了将复杂无章的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脑电信号提取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为有意义的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信息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，我们需要如下操作：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None/>
              <a:defRPr/>
            </a:pP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None/>
              <a:defRPr/>
            </a:pP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indent="0">
              <a:lnSpc>
                <a:spcPct val="150000"/>
              </a:lnSpc>
              <a:buNone/>
              <a:defRPr/>
            </a:pP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59333" y="4161651"/>
            <a:ext cx="1773379" cy="1161098"/>
            <a:chOff x="7885606" y="4076700"/>
            <a:chExt cx="1773379" cy="1161098"/>
          </a:xfrm>
        </p:grpSpPr>
        <p:grpSp>
          <p:nvGrpSpPr>
            <p:cNvPr id="11" name="组合 10"/>
            <p:cNvGrpSpPr/>
            <p:nvPr/>
          </p:nvGrpSpPr>
          <p:grpSpPr>
            <a:xfrm>
              <a:off x="7885606" y="4076700"/>
              <a:ext cx="1773379" cy="1161098"/>
              <a:chOff x="7885606" y="4076700"/>
              <a:chExt cx="1773379" cy="1161098"/>
            </a:xfrm>
          </p:grpSpPr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8251825" y="4076700"/>
                <a:ext cx="1407160" cy="645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buNone/>
                  <a:defRPr/>
                </a:pPr>
                <a:r>
                  <a:rPr lang="zh-CN" altLang="en-US" sz="2400" b="1" dirty="0">
                    <a:solidFill>
                      <a:srgbClr val="E7E6E6">
                        <a:lumMod val="10000"/>
                      </a:srgbClr>
                    </a:solidFill>
                    <a:latin typeface="Arial" panose="020B0604020202020204"/>
                    <a:ea typeface="印品灵秀体（非商用）"/>
                    <a:cs typeface="+mn-ea"/>
                    <a:sym typeface="Arial" panose="020B0604020202020204"/>
                  </a:rPr>
                  <a:t>特征提取</a:t>
                </a:r>
                <a:endParaRPr lang="zh-CN" altLang="en-US" sz="2400" b="1" dirty="0">
                  <a:solidFill>
                    <a:srgbClr val="E7E6E6">
                      <a:lumMod val="10000"/>
                    </a:srgbClr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8251825" y="4592638"/>
                <a:ext cx="1407160" cy="645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buNone/>
                  <a:defRPr/>
                </a:pPr>
                <a:r>
                  <a:rPr lang="zh-CN" altLang="en-US" sz="2400" b="1" dirty="0">
                    <a:solidFill>
                      <a:srgbClr val="E7E6E6">
                        <a:lumMod val="10000"/>
                      </a:srgbClr>
                    </a:solidFill>
                    <a:latin typeface="Arial" panose="020B0604020202020204"/>
                    <a:ea typeface="印品灵秀体（非商用）"/>
                    <a:cs typeface="+mn-ea"/>
                    <a:sym typeface="Arial" panose="020B0604020202020204"/>
                  </a:rPr>
                  <a:t>进行分类</a:t>
                </a:r>
                <a:endParaRPr lang="zh-CN" altLang="en-US" sz="2400" b="1" dirty="0">
                  <a:solidFill>
                    <a:srgbClr val="E7E6E6">
                      <a:lumMod val="10000"/>
                    </a:srgbClr>
                  </a:solidFill>
                  <a:latin typeface="Arial" panose="020B0604020202020204"/>
                  <a:ea typeface="印品灵秀体（非商用）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17" name="Freeform 64"/>
              <p:cNvSpPr>
                <a:spLocks noChangeArrowheads="1"/>
              </p:cNvSpPr>
              <p:nvPr/>
            </p:nvSpPr>
            <p:spPr bwMode="auto">
              <a:xfrm>
                <a:off x="7885606" y="4080392"/>
                <a:ext cx="247286" cy="242371"/>
              </a:xfrm>
              <a:custGeom>
                <a:avLst/>
                <a:gdLst>
                  <a:gd name="T0" fmla="*/ 519077 w 444"/>
                  <a:gd name="T1" fmla="*/ 0 h 435"/>
                  <a:gd name="T2" fmla="*/ 664044 w 444"/>
                  <a:gd name="T3" fmla="*/ 374285 h 435"/>
                  <a:gd name="T4" fmla="*/ 1035815 w 444"/>
                  <a:gd name="T5" fmla="*/ 374285 h 435"/>
                  <a:gd name="T6" fmla="*/ 724837 w 444"/>
                  <a:gd name="T7" fmla="*/ 601195 h 435"/>
                  <a:gd name="T8" fmla="*/ 827717 w 444"/>
                  <a:gd name="T9" fmla="*/ 1015248 h 435"/>
                  <a:gd name="T10" fmla="*/ 519077 w 444"/>
                  <a:gd name="T11" fmla="*/ 764945 h 435"/>
                  <a:gd name="T12" fmla="*/ 205760 w 444"/>
                  <a:gd name="T13" fmla="*/ 1015248 h 435"/>
                  <a:gd name="T14" fmla="*/ 310978 w 444"/>
                  <a:gd name="T15" fmla="*/ 601195 h 435"/>
                  <a:gd name="T16" fmla="*/ 0 w 444"/>
                  <a:gd name="T17" fmla="*/ 374285 h 435"/>
                  <a:gd name="T18" fmla="*/ 374109 w 444"/>
                  <a:gd name="T19" fmla="*/ 374285 h 435"/>
                  <a:gd name="T20" fmla="*/ 519077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DACCA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defRPr/>
                </a:pPr>
                <a:endParaRPr kumimoji="0" lang="zh-CN" altLang="en-US" sz="6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sym typeface="Arial" panose="020B0604020202020204"/>
                </a:endParaRPr>
              </a:p>
            </p:txBody>
          </p:sp>
        </p:grpSp>
        <p:sp>
          <p:nvSpPr>
            <p:cNvPr id="18" name="Freeform 64"/>
            <p:cNvSpPr>
              <a:spLocks noChangeArrowheads="1"/>
            </p:cNvSpPr>
            <p:nvPr/>
          </p:nvSpPr>
          <p:spPr bwMode="auto">
            <a:xfrm>
              <a:off x="7885606" y="4619794"/>
              <a:ext cx="247286" cy="242371"/>
            </a:xfrm>
            <a:custGeom>
              <a:avLst/>
              <a:gdLst>
                <a:gd name="T0" fmla="*/ 519077 w 444"/>
                <a:gd name="T1" fmla="*/ 0 h 435"/>
                <a:gd name="T2" fmla="*/ 664044 w 444"/>
                <a:gd name="T3" fmla="*/ 374285 h 435"/>
                <a:gd name="T4" fmla="*/ 1035815 w 444"/>
                <a:gd name="T5" fmla="*/ 374285 h 435"/>
                <a:gd name="T6" fmla="*/ 724837 w 444"/>
                <a:gd name="T7" fmla="*/ 601195 h 435"/>
                <a:gd name="T8" fmla="*/ 827717 w 444"/>
                <a:gd name="T9" fmla="*/ 1015248 h 435"/>
                <a:gd name="T10" fmla="*/ 519077 w 444"/>
                <a:gd name="T11" fmla="*/ 764945 h 435"/>
                <a:gd name="T12" fmla="*/ 205760 w 444"/>
                <a:gd name="T13" fmla="*/ 1015248 h 435"/>
                <a:gd name="T14" fmla="*/ 310978 w 444"/>
                <a:gd name="T15" fmla="*/ 601195 h 435"/>
                <a:gd name="T16" fmla="*/ 0 w 444"/>
                <a:gd name="T17" fmla="*/ 374285 h 435"/>
                <a:gd name="T18" fmla="*/ 374109 w 444"/>
                <a:gd name="T19" fmla="*/ 374285 h 435"/>
                <a:gd name="T20" fmla="*/ 519077 w 444"/>
                <a:gd name="T21" fmla="*/ 0 h 4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44" h="435">
                  <a:moveTo>
                    <a:pt x="222" y="0"/>
                  </a:moveTo>
                  <a:lnTo>
                    <a:pt x="284" y="160"/>
                  </a:lnTo>
                  <a:lnTo>
                    <a:pt x="443" y="160"/>
                  </a:lnTo>
                  <a:lnTo>
                    <a:pt x="310" y="257"/>
                  </a:lnTo>
                  <a:lnTo>
                    <a:pt x="354" y="434"/>
                  </a:lnTo>
                  <a:lnTo>
                    <a:pt x="222" y="327"/>
                  </a:lnTo>
                  <a:lnTo>
                    <a:pt x="88" y="434"/>
                  </a:lnTo>
                  <a:lnTo>
                    <a:pt x="133" y="257"/>
                  </a:lnTo>
                  <a:lnTo>
                    <a:pt x="0" y="160"/>
                  </a:lnTo>
                  <a:lnTo>
                    <a:pt x="160" y="160"/>
                  </a:lnTo>
                  <a:lnTo>
                    <a:pt x="222" y="0"/>
                  </a:lnTo>
                </a:path>
              </a:pathLst>
            </a:custGeom>
            <a:solidFill>
              <a:srgbClr val="FDACC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defRPr/>
              </a:pPr>
              <a:endParaRPr kumimoji="0" lang="zh-CN" altLang="en-US" sz="6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75475" y="5419090"/>
            <a:ext cx="3033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即</a:t>
            </a:r>
            <a:r>
              <a:rPr lang="zh-CN" altLang="en-US"/>
              <a:t>使用传统方法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2475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2156" y="1178560"/>
            <a:ext cx="11447688" cy="5591004"/>
            <a:chOff x="372156" y="1178560"/>
            <a:chExt cx="11447688" cy="5591004"/>
          </a:xfrm>
        </p:grpSpPr>
        <p:sp>
          <p:nvSpPr>
            <p:cNvPr id="17" name="矩形 16"/>
            <p:cNvSpPr/>
            <p:nvPr/>
          </p:nvSpPr>
          <p:spPr>
            <a:xfrm>
              <a:off x="372156" y="1178560"/>
              <a:ext cx="11447688" cy="436165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pic>
          <p:nvPicPr>
            <p:cNvPr id="18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5481275" y="571550"/>
              <a:ext cx="1229451" cy="11166578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1307490" y="2923814"/>
            <a:ext cx="6448425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4800" dirty="0">
                <a:latin typeface="Arial" panose="020B0604020202020204"/>
                <a:ea typeface="印品灵秀体（非商用）"/>
                <a:sym typeface="Arial" panose="020B0604020202020204"/>
              </a:rPr>
              <a:t>传统方法分析脑电信号</a:t>
            </a:r>
            <a:r>
              <a:rPr lang="en-US" altLang="zh-CN" sz="4800" dirty="0">
                <a:latin typeface="Arial" panose="020B0604020202020204"/>
                <a:ea typeface="印品灵秀体（非商用）"/>
                <a:sym typeface="Arial" panose="020B0604020202020204"/>
              </a:rPr>
              <a:t> 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97745" y="2092817"/>
            <a:ext cx="267169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PART 02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8006">
            <a:off x="7001722" y="1286602"/>
            <a:ext cx="4985822" cy="3491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7415" y="354786"/>
            <a:ext cx="405447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2.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传统方法分析脑电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信号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16" name="Oval 31"/>
          <p:cNvSpPr/>
          <p:nvPr/>
        </p:nvSpPr>
        <p:spPr>
          <a:xfrm>
            <a:off x="1507964" y="2338566"/>
            <a:ext cx="685191" cy="685369"/>
          </a:xfrm>
          <a:prstGeom prst="ellipse">
            <a:avLst/>
          </a:prstGeom>
          <a:solidFill>
            <a:srgbClr val="7DE7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7" tIns="34283" rIns="68567" bIns="34283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 01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grpSp>
        <p:nvGrpSpPr>
          <p:cNvPr id="18" name="PA-组合 27"/>
          <p:cNvGrpSpPr/>
          <p:nvPr>
            <p:custDataLst>
              <p:tags r:id="rId3"/>
            </p:custDataLst>
          </p:nvPr>
        </p:nvGrpSpPr>
        <p:grpSpPr>
          <a:xfrm>
            <a:off x="2512695" y="2338705"/>
            <a:ext cx="2244725" cy="1141860"/>
            <a:chOff x="6158939" y="4486172"/>
            <a:chExt cx="2158360" cy="1142062"/>
          </a:xfrm>
        </p:grpSpPr>
        <p:sp>
          <p:nvSpPr>
            <p:cNvPr id="19" name="PA-文本框 6"/>
            <p:cNvSpPr txBox="1"/>
            <p:nvPr>
              <p:custDataLst>
                <p:tags r:id="rId4"/>
              </p:custDataLst>
            </p:nvPr>
          </p:nvSpPr>
          <p:spPr>
            <a:xfrm>
              <a:off x="6185160" y="4486172"/>
              <a:ext cx="1926666" cy="33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sym typeface="Arial" panose="020B0604020202020204"/>
                </a:rPr>
                <a:t>功率谱密度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  <p:sp>
          <p:nvSpPr>
            <p:cNvPr id="21" name="PA-文本框 42"/>
            <p:cNvSpPr txBox="1"/>
            <p:nvPr>
              <p:custDataLst>
                <p:tags r:id="rId5"/>
              </p:custDataLst>
            </p:nvPr>
          </p:nvSpPr>
          <p:spPr>
            <a:xfrm>
              <a:off x="6158939" y="4895949"/>
              <a:ext cx="2158360" cy="7322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sym typeface="Arial" panose="020B0604020202020204"/>
                </a:rPr>
                <a:t>将</a:t>
              </a:r>
              <a:r>
                <a:rPr kumimoji="0" lang="zh-CN" alt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sym typeface="Arial" panose="020B0604020202020204"/>
                </a:rPr>
                <a:t>信号强弱</a:t>
              </a:r>
              <a:r>
                <a:rPr kumimoji="0" lang="zh-CN" alt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sym typeface="Arial" panose="020B0604020202020204"/>
                </a:rPr>
                <a:t>作为</a:t>
              </a:r>
              <a:r>
                <a:rPr kumimoji="0" lang="zh-CN" alt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sym typeface="Arial" panose="020B0604020202020204"/>
                </a:rPr>
                <a:t>特征</a:t>
              </a:r>
              <a:endParaRPr kumimoji="0" lang="zh-CN" alt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</p:grpSp>
      <p:sp>
        <p:nvSpPr>
          <p:cNvPr id="23" name="Oval 31"/>
          <p:cNvSpPr/>
          <p:nvPr/>
        </p:nvSpPr>
        <p:spPr>
          <a:xfrm>
            <a:off x="1508246" y="4313416"/>
            <a:ext cx="685191" cy="685369"/>
          </a:xfrm>
          <a:prstGeom prst="ellipse">
            <a:avLst/>
          </a:prstGeom>
          <a:solidFill>
            <a:srgbClr val="FDAC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7" tIns="34283" rIns="68567" bIns="34283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 02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grpSp>
        <p:nvGrpSpPr>
          <p:cNvPr id="25" name="PA-组合 27"/>
          <p:cNvGrpSpPr/>
          <p:nvPr>
            <p:custDataLst>
              <p:tags r:id="rId6"/>
            </p:custDataLst>
          </p:nvPr>
        </p:nvGrpSpPr>
        <p:grpSpPr>
          <a:xfrm>
            <a:off x="2603415" y="4384673"/>
            <a:ext cx="2364105" cy="1140460"/>
            <a:chOff x="6169651" y="4486172"/>
            <a:chExt cx="2364105" cy="1140460"/>
          </a:xfrm>
        </p:grpSpPr>
        <p:sp>
          <p:nvSpPr>
            <p:cNvPr id="26" name="PA-文本框 6"/>
            <p:cNvSpPr txBox="1"/>
            <p:nvPr>
              <p:custDataLst>
                <p:tags r:id="rId7"/>
              </p:custDataLst>
            </p:nvPr>
          </p:nvSpPr>
          <p:spPr>
            <a:xfrm>
              <a:off x="6185160" y="4486172"/>
              <a:ext cx="192666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印品灵秀体（非商用）"/>
                  <a:sym typeface="Arial" panose="020B0604020202020204"/>
                </a:rPr>
                <a:t>ＤＥ特征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  <p:sp>
          <p:nvSpPr>
            <p:cNvPr id="27" name="PA-文本框 42"/>
            <p:cNvSpPr txBox="1"/>
            <p:nvPr>
              <p:custDataLst>
                <p:tags r:id="rId8"/>
              </p:custDataLst>
            </p:nvPr>
          </p:nvSpPr>
          <p:spPr>
            <a:xfrm>
              <a:off x="6169651" y="4894477"/>
              <a:ext cx="2364105" cy="73215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defTabSz="457200" fontAlgn="auto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2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义启紫水晶体" panose="02010601030101010101" pitchFamily="2" charset="-122"/>
                  <a:ea typeface="义启紫水晶体" panose="02010601030101010101" pitchFamily="2" charset="-122"/>
                </a:defRPr>
              </a:lvl1pPr>
            </a:lstStyle>
            <a:p>
              <a:r>
                <a:rPr lang="zh-CN" altLang="id-ID" sz="1800" dirty="0">
                  <a:latin typeface="Arial" panose="020B0604020202020204"/>
                  <a:ea typeface="印品灵秀体（非商用）"/>
                  <a:sym typeface="Arial" panose="020B0604020202020204"/>
                </a:rPr>
                <a:t>用</a:t>
              </a:r>
              <a:r>
                <a:rPr lang="zh-CN" altLang="id-ID" sz="18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差分熵</a:t>
              </a:r>
              <a:r>
                <a:rPr lang="zh-CN" altLang="id-ID" sz="1800" dirty="0">
                  <a:latin typeface="Arial" panose="020B0604020202020204"/>
                  <a:ea typeface="印品灵秀体（非商用）"/>
                  <a:sym typeface="Arial" panose="020B0604020202020204"/>
                </a:rPr>
                <a:t>衡量信息，根据</a:t>
              </a:r>
              <a:r>
                <a:rPr lang="zh-CN" altLang="id-ID" sz="18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信息量</a:t>
              </a:r>
              <a:r>
                <a:rPr lang="zh-CN" altLang="id-ID" sz="1800" dirty="0">
                  <a:latin typeface="Arial" panose="020B0604020202020204"/>
                  <a:ea typeface="印品灵秀体（非商用）"/>
                  <a:sym typeface="Arial" panose="020B0604020202020204"/>
                </a:rPr>
                <a:t>作为</a:t>
              </a:r>
              <a:r>
                <a:rPr lang="zh-CN" altLang="id-ID" sz="1800" dirty="0">
                  <a:solidFill>
                    <a:srgbClr val="FF0000"/>
                  </a:solidFill>
                  <a:latin typeface="Arial" panose="020B0604020202020204"/>
                  <a:ea typeface="印品灵秀体（非商用）"/>
                  <a:sym typeface="Arial" panose="020B0604020202020204"/>
                </a:rPr>
                <a:t>特征</a:t>
              </a:r>
              <a:endParaRPr lang="zh-CN" altLang="id-ID" sz="1800" dirty="0">
                <a:solidFill>
                  <a:srgbClr val="FF0000"/>
                </a:solidFill>
                <a:latin typeface="Arial" panose="020B0604020202020204"/>
                <a:ea typeface="印品灵秀体（非商用）"/>
                <a:sym typeface="Arial" panose="020B0604020202020204"/>
              </a:endParaRPr>
            </a:p>
          </p:txBody>
        </p:sp>
      </p:grpSp>
      <p:sp>
        <p:nvSpPr>
          <p:cNvPr id="34" name="TextBox 7"/>
          <p:cNvSpPr txBox="1"/>
          <p:nvPr/>
        </p:nvSpPr>
        <p:spPr>
          <a:xfrm>
            <a:off x="1508125" y="1478280"/>
            <a:ext cx="8073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特征提取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方法，解决将什么作为特征的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bldLvl="0" animBg="1"/>
      <p:bldP spid="23" grpId="0" bldLvl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54000" y="17544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功率谱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密度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17073" y="457659"/>
            <a:ext cx="6432625" cy="120032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16" name="Oval 31"/>
          <p:cNvSpPr/>
          <p:nvPr/>
        </p:nvSpPr>
        <p:spPr>
          <a:xfrm>
            <a:off x="1378585" y="5035550"/>
            <a:ext cx="802640" cy="685165"/>
          </a:xfrm>
          <a:prstGeom prst="ellipse">
            <a:avLst/>
          </a:prstGeom>
          <a:solidFill>
            <a:srgbClr val="7DE7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7" tIns="34283" rIns="68567" bIns="34283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优点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19" name="PA-文本框 6"/>
          <p:cNvSpPr txBox="1"/>
          <p:nvPr>
            <p:custDataLst>
              <p:tags r:id="rId4"/>
            </p:custDataLst>
          </p:nvPr>
        </p:nvSpPr>
        <p:spPr>
          <a:xfrm>
            <a:off x="2444115" y="4839970"/>
            <a:ext cx="19265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计算简单，易于操作，对能量特征明显的信号有很好的效果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23" name="Oval 31"/>
          <p:cNvSpPr/>
          <p:nvPr/>
        </p:nvSpPr>
        <p:spPr>
          <a:xfrm>
            <a:off x="5903716" y="5035411"/>
            <a:ext cx="685191" cy="685369"/>
          </a:xfrm>
          <a:prstGeom prst="ellipse">
            <a:avLst/>
          </a:prstGeom>
          <a:solidFill>
            <a:srgbClr val="FDAC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7" tIns="34283" rIns="68567" bIns="34283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缺点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26" name="PA-文本框 6"/>
          <p:cNvSpPr txBox="1"/>
          <p:nvPr>
            <p:custDataLst>
              <p:tags r:id="rId5"/>
            </p:custDataLst>
          </p:nvPr>
        </p:nvSpPr>
        <p:spPr>
          <a:xfrm>
            <a:off x="6857365" y="5035550"/>
            <a:ext cx="1926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分辨率不高，无法提取非线性特征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566739" y="1617724"/>
            <a:ext cx="11116310" cy="3107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定义：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功率谱密度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表示单位时间和单位频带内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信号能量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随频率的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分布情况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解释：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脑电信号在一定频段的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强度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，代表了大脑各个频段的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特征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ex:求出α频 段 的PSD特征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就对8-13Hz的频段的功率谱密度求平均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ldLvl="0" animBg="1"/>
      <p:bldP spid="16" grpId="0" bldLvl="0" animBg="1"/>
      <p:bldP spid="23" grpId="0" bldLvl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048" y="-2666050"/>
            <a:ext cx="6859903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" y="-29581"/>
            <a:ext cx="12192001" cy="6866360"/>
            <a:chOff x="-1" y="-29581"/>
            <a:chExt cx="12192001" cy="6866360"/>
          </a:xfrm>
        </p:grpSpPr>
        <p:pic>
          <p:nvPicPr>
            <p:cNvPr id="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-29581"/>
              <a:ext cx="1229451" cy="6866360"/>
            </a:xfrm>
            <a:prstGeom prst="rect">
              <a:avLst/>
            </a:prstGeom>
          </p:spPr>
        </p:pic>
        <p:pic>
          <p:nvPicPr>
            <p:cNvPr id="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49" y="-29581"/>
              <a:ext cx="1229451" cy="686636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4000" y="17417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54000" y="175440"/>
              <a:ext cx="11666219" cy="6458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Arial" panose="020B0604020202020204"/>
                <a:ea typeface="印品灵秀体（非商用）"/>
                <a:cs typeface="+mn-ea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7540" y="354786"/>
            <a:ext cx="210693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DE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特征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印品灵秀体（非商用）"/>
                <a:cs typeface="+mn-ea"/>
                <a:sym typeface="Arial" panose="020B0604020202020204"/>
              </a:rPr>
              <a:t>方法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17073" y="457659"/>
            <a:ext cx="6432625" cy="120032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cs typeface="+mn-ea"/>
              <a:sym typeface="Arial" panose="020B0604020202020204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566739" y="1617724"/>
            <a:ext cx="62280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印品灵秀体（非商用）"/>
                <a:sym typeface="Arial" panose="020B0604020202020204"/>
              </a:rPr>
              <a:t>定义：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印品灵秀体（非商用）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差分熵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从离散的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香农熵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而来，差分熵是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连续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Arial" panose="020B0604020202020204"/>
              </a:rPr>
              <a:t>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3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1368" y="4379278"/>
            <a:ext cx="3434715" cy="6153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928370" y="3876675"/>
            <a:ext cx="3185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香农熵</a:t>
            </a:r>
            <a:endParaRPr lang="zh-CN" altLang="en-US"/>
          </a:p>
        </p:txBody>
      </p:sp>
      <p:pic>
        <p:nvPicPr>
          <p:cNvPr id="10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71540" y="4341495"/>
            <a:ext cx="3001010" cy="5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301105" y="3973195"/>
            <a:ext cx="2315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差分</a:t>
            </a:r>
            <a:r>
              <a:rPr lang="zh-CN" altLang="en-US"/>
              <a:t>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ldLvl="0" animBg="1"/>
      <p:bldP spid="34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PA" val="v5.1.2"/>
  <p:tag name="KSO_WM_BEAUTIFY_FLAG" val=""/>
</p:tagLst>
</file>

<file path=ppt/tags/tag14.xml><?xml version="1.0" encoding="utf-8"?>
<p:tagLst xmlns:p="http://schemas.openxmlformats.org/presentationml/2006/main">
  <p:tag name="PA" val="v5.1.2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PA" val="v5.1.0"/>
</p:tagLst>
</file>

<file path=ppt/tags/tag17.xml><?xml version="1.0" encoding="utf-8"?>
<p:tagLst xmlns:p="http://schemas.openxmlformats.org/presentationml/2006/main">
  <p:tag name="PA" val="v5.1.0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PA" val="v5.1.2"/>
</p:tagLst>
</file>

<file path=ppt/tags/tag21.xml><?xml version="1.0" encoding="utf-8"?>
<p:tagLst xmlns:p="http://schemas.openxmlformats.org/presentationml/2006/main">
  <p:tag name="PA" val="v5.1.2"/>
</p:tagLst>
</file>

<file path=ppt/tags/tag22.xml><?xml version="1.0" encoding="utf-8"?>
<p:tagLst xmlns:p="http://schemas.openxmlformats.org/presentationml/2006/main">
  <p:tag name="PA" val="v5.1.2"/>
</p:tagLst>
</file>

<file path=ppt/tags/tag23.xml><?xml version="1.0" encoding="utf-8"?>
<p:tagLst xmlns:p="http://schemas.openxmlformats.org/presentationml/2006/main">
  <p:tag name="PA" val="v5.1.2"/>
</p:tagLst>
</file>

<file path=ppt/tags/tag24.xml><?xml version="1.0" encoding="utf-8"?>
<p:tagLst xmlns:p="http://schemas.openxmlformats.org/presentationml/2006/main">
  <p:tag name="PA" val="v5.1.2"/>
</p:tagLst>
</file>

<file path=ppt/tags/tag25.xml><?xml version="1.0" encoding="utf-8"?>
<p:tagLst xmlns:p="http://schemas.openxmlformats.org/presentationml/2006/main">
  <p:tag name="PA" val="v5.1.2"/>
</p:tagLst>
</file>

<file path=ppt/tags/tag26.xml><?xml version="1.0" encoding="utf-8"?>
<p:tagLst xmlns:p="http://schemas.openxmlformats.org/presentationml/2006/main">
  <p:tag name="PA" val="v5.1.2"/>
</p:tagLst>
</file>

<file path=ppt/tags/tag27.xml><?xml version="1.0" encoding="utf-8"?>
<p:tagLst xmlns:p="http://schemas.openxmlformats.org/presentationml/2006/main">
  <p:tag name="PA" val="v5.1.2"/>
</p:tagLst>
</file>

<file path=ppt/tags/tag28.xml><?xml version="1.0" encoding="utf-8"?>
<p:tagLst xmlns:p="http://schemas.openxmlformats.org/presentationml/2006/main">
  <p:tag name="PA" val="v5.1.2"/>
</p:tagLst>
</file>

<file path=ppt/tags/tag29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30.xml><?xml version="1.0" encoding="utf-8"?>
<p:tagLst xmlns:p="http://schemas.openxmlformats.org/presentationml/2006/main">
  <p:tag name="PA" val="v5.1.2"/>
</p:tagLst>
</file>

<file path=ppt/tags/tag31.xml><?xml version="1.0" encoding="utf-8"?>
<p:tagLst xmlns:p="http://schemas.openxmlformats.org/presentationml/2006/main">
  <p:tag name="PA" val="v5.1.2"/>
</p:tagLst>
</file>

<file path=ppt/tags/tag32.xml><?xml version="1.0" encoding="utf-8"?>
<p:tagLst xmlns:p="http://schemas.openxmlformats.org/presentationml/2006/main">
  <p:tag name="TABLE_ENDDRAG_ORIGIN_RECT" val="242*100"/>
  <p:tag name="TABLE_ENDDRAG_RECT" val="41*141*242*100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PA" val="v5.1.0"/>
</p:tagLst>
</file>

<file path=ppt/tags/tag35.xml><?xml version="1.0" encoding="utf-8"?>
<p:tagLst xmlns:p="http://schemas.openxmlformats.org/presentationml/2006/main">
  <p:tag name="PA" val="v5.1.0"/>
</p:tagLst>
</file>

<file path=ppt/tags/tag36.xml><?xml version="1.0" encoding="utf-8"?>
<p:tagLst xmlns:p="http://schemas.openxmlformats.org/presentationml/2006/main">
  <p:tag name="PA" val="v5.1.0"/>
</p:tagLst>
</file>

<file path=ppt/tags/tag37.xml><?xml version="1.0" encoding="utf-8"?>
<p:tagLst xmlns:p="http://schemas.openxmlformats.org/presentationml/2006/main">
  <p:tag name="PA" val="v5.1.0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1.2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ISPRING_PRESENTATION_TITLE" val="水彩毕业答辩"/>
  <p:tag name="COMMONDATA" val="eyJoZGlkIjoiZjllM2Y5NTY3M2M5ZmU5OWRhYjk3NDAzNTc4NWIyNzMifQ==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1928</Words>
  <Application>WPS 演示</Application>
  <PresentationFormat>宽屏</PresentationFormat>
  <Paragraphs>280</Paragraphs>
  <Slides>23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Arial</vt:lpstr>
      <vt:lpstr>印品灵秀体（非商用）</vt:lpstr>
      <vt:lpstr>Segoe Print</vt:lpstr>
      <vt:lpstr>Lao UI</vt:lpstr>
      <vt:lpstr>义启紫水晶体</vt:lpstr>
      <vt:lpstr>Source Han Sans CN Normal</vt:lpstr>
      <vt:lpstr>Calibri</vt:lpstr>
      <vt:lpstr>Arial Unicode MS</vt:lpstr>
      <vt:lpstr>等线 Light</vt:lpstr>
      <vt:lpstr>等线</vt:lpstr>
      <vt:lpstr>方正黑体简体</vt:lpstr>
      <vt:lpstr>Open Sans</vt:lpstr>
      <vt:lpstr>Segoe UI Light</vt:lpstr>
      <vt:lpstr>Segoe UI Symbol</vt:lpstr>
      <vt:lpstr>Yu Gothic UI Semilight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绘画美术</dc:title>
  <dc:creator>第一PPT</dc:creator>
  <cp:keywords>www.1ppt.com</cp:keywords>
  <dc:description>www.1ppt.com</dc:description>
  <cp:lastModifiedBy>烨</cp:lastModifiedBy>
  <cp:revision>44</cp:revision>
  <dcterms:created xsi:type="dcterms:W3CDTF">2019-04-01T00:39:00Z</dcterms:created>
  <dcterms:modified xsi:type="dcterms:W3CDTF">2023-10-29T12:47:12Z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A5F50B6CDEB9408FB3A55AA6A544B8B3_12</vt:lpwstr>
  </property>
  <property fmtid="{D5CDD505-2E9C-101B-9397-08002B2CF9AE}" pid="3" name="KSOProductBuildVer">
    <vt:lpwstr>2052-12.1.0.15398</vt:lpwstr>
  </property>
</Properties>
</file>